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 id="378" r:id="rId123"/>
    <p:sldId id="379" r:id="rId124"/>
    <p:sldId id="380" r:id="rId12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66" d="100"/>
          <a:sy n="66" d="100"/>
        </p:scale>
        <p:origin x="-1848" y="-1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2018/3/23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2018/3/23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9.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9.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222222222222222222.vsdx"/><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smtClean="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smtClean="0"/>
              <a:t>这些层中，</a:t>
            </a:r>
            <a:r>
              <a:rPr kumimoji="1" lang="en-US" altLang="zh-CN" dirty="0" smtClean="0"/>
              <a:t>Vendor</a:t>
            </a:r>
            <a:r>
              <a:rPr kumimoji="1" lang="zh-CN" altLang="en-US" dirty="0" smtClean="0"/>
              <a:t>根据自己需要添加东西；</a:t>
            </a:r>
            <a:endParaRPr kumimoji="1" lang="en-US" altLang="zh-CN" dirty="0" smtClean="0"/>
          </a:p>
          <a:p>
            <a:r>
              <a:rPr kumimoji="1" lang="en-US" altLang="zh-CN" dirty="0" smtClean="0"/>
              <a:t>e.g., </a:t>
            </a:r>
            <a:r>
              <a:rPr kumimoji="1" lang="zh-CN" altLang="en-US" dirty="0" smtClean="0"/>
              <a:t>添加自己的</a:t>
            </a:r>
            <a:r>
              <a:rPr kumimoji="1" lang="en-US" altLang="zh-CN" dirty="0" smtClean="0"/>
              <a:t>Native App</a:t>
            </a:r>
            <a:r>
              <a:rPr kumimoji="1" lang="zh-CN" altLang="en-US" dirty="0" smtClean="0"/>
              <a:t>（但要遵守一些规矩）</a:t>
            </a:r>
            <a:endParaRPr kumimoji="1" lang="en-US" altLang="zh-CN" dirty="0" smtClean="0"/>
          </a:p>
          <a:p>
            <a:r>
              <a:rPr kumimoji="1" lang="zh-CN" altLang="en-US" dirty="0" smtClean="0"/>
              <a:t>同时有些东西一定不能动！（比如说</a:t>
            </a:r>
            <a:r>
              <a:rPr kumimoji="1" lang="en-US" altLang="zh-CN" dirty="0" smtClean="0"/>
              <a:t>Google</a:t>
            </a:r>
            <a:r>
              <a:rPr lang="zh-CN" altLang="en-US" dirty="0"/>
              <a:t>做</a:t>
            </a:r>
            <a:r>
              <a:rPr lang="zh-CN" altLang="en-US" dirty="0" smtClean="0"/>
              <a:t>的一些</a:t>
            </a:r>
            <a:r>
              <a:rPr lang="en-US" altLang="zh-CN" dirty="0" smtClean="0"/>
              <a:t>Server</a:t>
            </a:r>
            <a:r>
              <a:rPr kumimoji="1" lang="zh-CN" altLang="en-US" dirty="0" smtClean="0"/>
              <a:t>）</a:t>
            </a:r>
            <a:endParaRPr kumimoji="1" lang="en-US" altLang="zh-CN" dirty="0" smtClean="0"/>
          </a:p>
          <a:p>
            <a:r>
              <a:rPr lang="en-US" altLang="ja-JP" dirty="0" smtClean="0"/>
              <a:t>HAL</a:t>
            </a:r>
            <a:r>
              <a:rPr lang="zh-CN" altLang="en-US" dirty="0" smtClean="0"/>
              <a:t>一定是要</a:t>
            </a:r>
            <a:r>
              <a:rPr lang="en-US" altLang="zh-CN" dirty="0" smtClean="0"/>
              <a:t>Vendor</a:t>
            </a:r>
            <a:r>
              <a:rPr lang="zh-CN" altLang="en-US" dirty="0" smtClean="0"/>
              <a:t>自己实装的</a:t>
            </a:r>
            <a:endParaRPr lang="en-US" altLang="zh-CN" dirty="0" smtClean="0"/>
          </a:p>
          <a:p>
            <a:r>
              <a:rPr kumimoji="1" lang="en-US" altLang="zh-CN" dirty="0" smtClean="0"/>
              <a:t>Vendor</a:t>
            </a:r>
            <a:r>
              <a:rPr kumimoji="1" lang="zh-CN" altLang="en-US" dirty="0" smtClean="0"/>
              <a:t>不能自己加</a:t>
            </a:r>
            <a:r>
              <a:rPr kumimoji="1" lang="en-US" altLang="zh-CN" dirty="0" err="1" smtClean="0"/>
              <a:t>ServiceManager</a:t>
            </a:r>
            <a:r>
              <a:rPr lang="zh-CN" altLang="en-US" dirty="0" smtClean="0"/>
              <a:t>，只能加</a:t>
            </a:r>
            <a:r>
              <a:rPr lang="en-US" altLang="zh-CN" dirty="0" err="1" smtClean="0"/>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smtClean="0"/>
              <a:t>From Panasonic’s point of view,</a:t>
            </a:r>
          </a:p>
          <a:p>
            <a:r>
              <a:rPr lang="en-US" altLang="ja-JP" dirty="0" smtClean="0"/>
              <a:t>There are 3 players,</a:t>
            </a:r>
          </a:p>
          <a:p>
            <a:pPr marL="285750" indent="-285750">
              <a:buFont typeface="Arial" panose="020B0604020202020204" pitchFamily="34" charset="0"/>
              <a:buChar char="•"/>
            </a:pPr>
            <a:r>
              <a:rPr kumimoji="1" lang="en-US" altLang="ja-JP" dirty="0" smtClean="0"/>
              <a:t>Qualcomm</a:t>
            </a:r>
          </a:p>
          <a:p>
            <a:pPr marL="285750" indent="-285750">
              <a:buFont typeface="Arial" panose="020B0604020202020204" pitchFamily="34" charset="0"/>
              <a:buChar char="•"/>
            </a:pPr>
            <a:r>
              <a:rPr lang="en-US" altLang="ja-JP" dirty="0" smtClean="0"/>
              <a:t>(Inside Pana) common-pf team</a:t>
            </a:r>
          </a:p>
          <a:p>
            <a:pPr marL="285750" indent="-285750">
              <a:buFont typeface="Arial" panose="020B0604020202020204" pitchFamily="34" charset="0"/>
              <a:buChar char="•"/>
            </a:pPr>
            <a:r>
              <a:rPr kumimoji="1" lang="en-US" altLang="ja-JP" dirty="0" smtClean="0"/>
              <a:t>(Inside Pana) Product team (e.g., </a:t>
            </a:r>
            <a:r>
              <a:rPr kumimoji="1" lang="en-US" altLang="ja-JP" dirty="0" err="1" smtClean="0"/>
              <a:t>RearSeatEntertainment</a:t>
            </a:r>
            <a:r>
              <a:rPr kumimoji="1" lang="en-US" altLang="ja-JP" dirty="0" smtClean="0"/>
              <a:t> </a:t>
            </a:r>
            <a:r>
              <a:rPr kumimoji="1" lang="en-US" altLang="ja-JP" dirty="0" err="1" smtClean="0"/>
              <a:t>tesm</a:t>
            </a:r>
            <a:r>
              <a:rPr kumimoji="1" lang="en-US" altLang="ja-JP" dirty="0" smtClean="0"/>
              <a:t>)</a:t>
            </a:r>
          </a:p>
          <a:p>
            <a:r>
              <a:rPr kumimoji="1" lang="zh-CN" altLang="en-US" dirty="0" smtClean="0"/>
              <a:t>我是</a:t>
            </a:r>
            <a:r>
              <a:rPr kumimoji="1" lang="en-US" altLang="zh-CN" dirty="0" smtClean="0"/>
              <a:t>Product team</a:t>
            </a:r>
            <a:r>
              <a:rPr kumimoji="1" lang="zh-CN" altLang="en-US" dirty="0" smtClean="0"/>
              <a:t>，首先</a:t>
            </a:r>
            <a:r>
              <a:rPr kumimoji="1" lang="en-US" altLang="zh-CN" dirty="0" smtClean="0"/>
              <a:t>Qualcomm</a:t>
            </a:r>
            <a:r>
              <a:rPr kumimoji="1" lang="zh-CN" altLang="en-US" dirty="0" smtClean="0"/>
              <a:t>和</a:t>
            </a:r>
            <a:r>
              <a:rPr kumimoji="1" lang="en-US" altLang="zh-CN" dirty="0" smtClean="0"/>
              <a:t>Google</a:t>
            </a:r>
            <a:r>
              <a:rPr kumimoji="1" lang="zh-CN" altLang="en-US" dirty="0" smtClean="0"/>
              <a:t>合作，</a:t>
            </a:r>
            <a:r>
              <a:rPr kumimoji="1" lang="en-US" altLang="zh-CN" dirty="0" smtClean="0"/>
              <a:t>Qualcomm release</a:t>
            </a:r>
            <a:r>
              <a:rPr kumimoji="1" lang="zh-CN" altLang="en-US" dirty="0" smtClean="0"/>
              <a:t>能在他们家</a:t>
            </a:r>
            <a:r>
              <a:rPr kumimoji="1" lang="en-US" altLang="zh-CN" dirty="0" smtClean="0"/>
              <a:t>Chip</a:t>
            </a:r>
            <a:r>
              <a:rPr kumimoji="1" lang="zh-CN" altLang="en-US" dirty="0" smtClean="0"/>
              <a:t>上跑的</a:t>
            </a:r>
            <a:r>
              <a:rPr kumimoji="1" lang="en-US" altLang="zh-CN" dirty="0" smtClean="0"/>
              <a:t>Android</a:t>
            </a:r>
          </a:p>
          <a:p>
            <a:r>
              <a:rPr lang="zh-CN" altLang="en-US" dirty="0"/>
              <a:t>然</a:t>
            </a:r>
            <a:r>
              <a:rPr lang="zh-CN" altLang="en-US" dirty="0" smtClean="0"/>
              <a:t>后</a:t>
            </a:r>
            <a:r>
              <a:rPr lang="en-US" altLang="zh-CN" dirty="0" smtClean="0"/>
              <a:t>common-pf team</a:t>
            </a:r>
            <a:r>
              <a:rPr lang="zh-CN" altLang="en-US" dirty="0" smtClean="0"/>
              <a:t>和</a:t>
            </a:r>
            <a:r>
              <a:rPr lang="en-US" altLang="zh-CN" dirty="0" smtClean="0"/>
              <a:t>Qualcomm</a:t>
            </a:r>
            <a:r>
              <a:rPr lang="zh-CN" altLang="en-US" dirty="0" smtClean="0"/>
              <a:t>合作，拿到上面的</a:t>
            </a:r>
            <a:r>
              <a:rPr lang="en-US" altLang="zh-CN" dirty="0" smtClean="0"/>
              <a:t>Android Release</a:t>
            </a:r>
            <a:r>
              <a:rPr lang="zh-CN" altLang="en-US" dirty="0" smtClean="0"/>
              <a:t>，加一些</a:t>
            </a:r>
            <a:r>
              <a:rPr lang="en-US" altLang="zh-CN" dirty="0" smtClean="0"/>
              <a:t>Panasonic</a:t>
            </a:r>
            <a:r>
              <a:rPr lang="zh-CN" altLang="en-US" dirty="0" smtClean="0"/>
              <a:t>自己的东西，</a:t>
            </a:r>
            <a:r>
              <a:rPr lang="en-US" altLang="zh-CN" dirty="0" smtClean="0"/>
              <a:t>release</a:t>
            </a:r>
          </a:p>
          <a:p>
            <a:r>
              <a:rPr kumimoji="1" lang="zh-CN" altLang="en-US" dirty="0" smtClean="0"/>
              <a:t>最后</a:t>
            </a:r>
            <a:r>
              <a:rPr kumimoji="1" lang="en-US" altLang="zh-CN" dirty="0" smtClean="0"/>
              <a:t>Product</a:t>
            </a:r>
            <a:r>
              <a:rPr kumimoji="1" lang="zh-CN" altLang="en-US" dirty="0" smtClean="0"/>
              <a:t>和</a:t>
            </a:r>
            <a:r>
              <a:rPr kumimoji="1" lang="en-US" altLang="zh-CN" dirty="0" smtClean="0"/>
              <a:t>common-pf</a:t>
            </a:r>
            <a:r>
              <a:rPr kumimoji="1" lang="zh-CN" altLang="en-US" dirty="0" smtClean="0"/>
              <a:t>合作，拿到</a:t>
            </a:r>
            <a:r>
              <a:rPr kumimoji="1" lang="en-US" altLang="zh-CN" dirty="0" smtClean="0"/>
              <a:t>release</a:t>
            </a:r>
            <a:r>
              <a:rPr kumimoji="1" lang="zh-CN" altLang="en-US" dirty="0" smtClean="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smtClean="0">
                <a:solidFill>
                  <a:srgbClr val="FF0000"/>
                </a:solidFill>
                <a:latin typeface="Times" charset="0"/>
              </a:rPr>
              <a:t>DAC</a:t>
            </a:r>
            <a:r>
              <a:rPr lang="zh-CN" altLang="en-US" b="1" dirty="0" smtClean="0">
                <a:solidFill>
                  <a:srgbClr val="FF0000"/>
                </a:solidFill>
                <a:latin typeface="Times" charset="0"/>
              </a:rPr>
              <a:t>是给人权限，</a:t>
            </a:r>
            <a:r>
              <a:rPr lang="en-US" altLang="zh-CN" b="1" dirty="0" smtClean="0">
                <a:solidFill>
                  <a:srgbClr val="FF0000"/>
                </a:solidFill>
                <a:latin typeface="Times" charset="0"/>
              </a:rPr>
              <a:t>MAC</a:t>
            </a:r>
            <a:r>
              <a:rPr lang="zh-CN" altLang="en-US" b="1" dirty="0" smtClean="0">
                <a:solidFill>
                  <a:srgbClr val="FF0000"/>
                </a:solidFill>
                <a:latin typeface="Times" charset="0"/>
              </a:rPr>
              <a:t>是给</a:t>
            </a:r>
            <a:r>
              <a:rPr lang="en-US" altLang="zh-CN" b="1" dirty="0" smtClean="0">
                <a:solidFill>
                  <a:srgbClr val="FF0000"/>
                </a:solidFill>
                <a:latin typeface="Times" charset="0"/>
              </a:rPr>
              <a:t>program</a:t>
            </a:r>
            <a:r>
              <a:rPr lang="zh-CN" altLang="en-US" b="1" dirty="0" smtClean="0">
                <a:solidFill>
                  <a:srgbClr val="FF0000"/>
                </a:solidFill>
                <a:latin typeface="Times" charset="0"/>
              </a:rPr>
              <a:t>权限；</a:t>
            </a:r>
            <a:r>
              <a:rPr lang="en-US" altLang="zh-CN" b="1" dirty="0" smtClean="0">
                <a:solidFill>
                  <a:srgbClr val="FF0000"/>
                </a:solidFill>
                <a:latin typeface="Times" charset="0"/>
              </a:rPr>
              <a:t>DAC</a:t>
            </a:r>
            <a:r>
              <a:rPr lang="zh-CN" altLang="en-US" b="1" dirty="0" smtClean="0">
                <a:solidFill>
                  <a:srgbClr val="FF0000"/>
                </a:solidFill>
                <a:latin typeface="Times" charset="0"/>
              </a:rPr>
              <a:t>不好是因为相信人，也相信了人执行的</a:t>
            </a:r>
            <a:r>
              <a:rPr lang="en-US" altLang="zh-CN" b="1" smtClean="0">
                <a:solidFill>
                  <a:srgbClr val="FF0000"/>
                </a:solidFill>
                <a:latin typeface="Times" charset="0"/>
              </a:rPr>
              <a:t>program</a:t>
            </a:r>
            <a:endParaRPr lang="en-US" b="1" i="0" dirty="0" smtClean="0">
              <a:solidFill>
                <a:srgbClr val="FF0000"/>
              </a:solidFill>
              <a:effectLst/>
              <a:latin typeface="Times" charset="0"/>
            </a:endParaRPr>
          </a:p>
          <a:p>
            <a:r>
              <a:rPr lang="en-US" b="1" i="0" dirty="0" smtClean="0">
                <a:solidFill>
                  <a:srgbClr val="FF0000"/>
                </a:solidFill>
                <a:effectLst/>
                <a:latin typeface="Times" charset="0"/>
              </a:rPr>
              <a:t>DA</a:t>
            </a:r>
            <a:r>
              <a:rPr lang="en-US" altLang="zh-CN" b="1" i="0" dirty="0" smtClean="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smtClean="0"/>
              <a:t>TOMOYO </a:t>
            </a:r>
            <a:r>
              <a:rPr kumimoji="1" lang="en-US" altLang="ja-JP" dirty="0" err="1" smtClean="0"/>
              <a:t>linux</a:t>
            </a:r>
            <a:r>
              <a:rPr kumimoji="1" lang="zh-CN" altLang="en-US" dirty="0" smtClean="0"/>
              <a:t>和</a:t>
            </a:r>
            <a:r>
              <a:rPr kumimoji="1" lang="en-US" altLang="zh-CN" dirty="0" err="1" smtClean="0"/>
              <a:t>SELinux</a:t>
            </a:r>
            <a:r>
              <a:rPr kumimoji="1" lang="zh-CN" altLang="en-US" dirty="0" smtClean="0"/>
              <a:t>的不同</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kumimoji="1" lang="zh-CN" altLang="en-US" dirty="0" smtClean="0">
                <a:sym typeface="Wingdings" panose="05000000000000000000" pitchFamily="2" charset="2"/>
              </a:rPr>
              <a:t>（参考 </a:t>
            </a:r>
            <a:r>
              <a:rPr lang="en-US" altLang="zh-CN" dirty="0" smtClean="0">
                <a:sym typeface="Wingdings" panose="05000000000000000000" pitchFamily="2" charset="2"/>
              </a:rPr>
              <a:t>http</a:t>
            </a:r>
            <a:r>
              <a:rPr lang="en-US" altLang="zh-CN" dirty="0">
                <a:sym typeface="Wingdings" panose="05000000000000000000" pitchFamily="2" charset="2"/>
              </a:rPr>
              <a:t>://tomoyo.osdn.jp/wiki-e/?WhatIs#yf491ee8</a:t>
            </a:r>
            <a:r>
              <a:rPr kumimoji="1" lang="zh-CN" altLang="en-US" dirty="0" smtClean="0">
                <a:sym typeface="Wingdings" panose="05000000000000000000" pitchFamily="2" charset="2"/>
              </a:rPr>
              <a:t>）</a:t>
            </a:r>
            <a:endParaRPr kumimoji="1" lang="en-US" altLang="zh-CN" dirty="0" smtClean="0"/>
          </a:p>
          <a:p>
            <a:pPr marL="285750" indent="-285750">
              <a:buFont typeface="Arial" panose="020B0604020202020204" pitchFamily="34" charset="0"/>
              <a:buChar char="•"/>
            </a:pPr>
            <a:r>
              <a:rPr lang="zh-CN" altLang="en-US" dirty="0"/>
              <a:t>最主要的</a:t>
            </a:r>
            <a:r>
              <a:rPr lang="zh-CN" altLang="en-US" dirty="0" smtClean="0"/>
              <a:t>不同是</a:t>
            </a:r>
            <a:r>
              <a:rPr lang="en-US" altLang="zh-CN" dirty="0" err="1" smtClean="0"/>
              <a:t>SELinux</a:t>
            </a:r>
            <a:r>
              <a:rPr lang="zh-CN" altLang="en-US" dirty="0" smtClean="0"/>
              <a:t>是由美国的各种公司联合开发的，而</a:t>
            </a:r>
            <a:r>
              <a:rPr lang="en-US" altLang="zh-CN" dirty="0" smtClean="0"/>
              <a:t>TOMOYO</a:t>
            </a:r>
            <a:r>
              <a:rPr lang="zh-CN" altLang="en-US" dirty="0" smtClean="0"/>
              <a:t>是</a:t>
            </a:r>
            <a:r>
              <a:rPr lang="en-US" altLang="zh-CN" dirty="0" smtClean="0"/>
              <a:t>NTT Data</a:t>
            </a:r>
            <a:r>
              <a:rPr lang="zh-CN" altLang="en-US" dirty="0" smtClean="0"/>
              <a:t>独自开发</a:t>
            </a:r>
            <a:endParaRPr lang="en-US" altLang="zh-CN" dirty="0" smtClean="0"/>
          </a:p>
          <a:p>
            <a:pPr marL="285750" indent="-285750">
              <a:buFont typeface="Arial" panose="020B0604020202020204" pitchFamily="34" charset="0"/>
              <a:buChar char="•"/>
            </a:pPr>
            <a:r>
              <a:rPr kumimoji="1" lang="en-US" altLang="zh-CN" dirty="0" smtClean="0"/>
              <a:t>Domain</a:t>
            </a:r>
            <a:r>
              <a:rPr kumimoji="1" lang="zh-CN" altLang="en-US" dirty="0" smtClean="0"/>
              <a:t>的定义不太一样，</a:t>
            </a:r>
            <a:r>
              <a:rPr kumimoji="1" lang="en-US" altLang="zh-CN" dirty="0" err="1" smtClean="0"/>
              <a:t>SELinux</a:t>
            </a:r>
            <a:r>
              <a:rPr kumimoji="1" lang="zh-CN" altLang="en-US" dirty="0" smtClean="0"/>
              <a:t>是一个</a:t>
            </a:r>
            <a:r>
              <a:rPr kumimoji="1" lang="en-US" altLang="zh-CN" dirty="0" smtClean="0"/>
              <a:t>Domain</a:t>
            </a:r>
            <a:r>
              <a:rPr kumimoji="1" lang="zh-CN" altLang="en-US" dirty="0" smtClean="0"/>
              <a:t>包含多个</a:t>
            </a:r>
            <a:r>
              <a:rPr kumimoji="1" lang="en-US" altLang="zh-CN" dirty="0" smtClean="0"/>
              <a:t>process</a:t>
            </a:r>
            <a:r>
              <a:rPr kumimoji="1" lang="zh-CN" altLang="en-US" dirty="0" smtClean="0"/>
              <a:t>，而</a:t>
            </a:r>
            <a:r>
              <a:rPr kumimoji="1" lang="en-US" altLang="zh-CN" dirty="0" smtClean="0"/>
              <a:t>TOMOYO</a:t>
            </a:r>
            <a:r>
              <a:rPr lang="zh-CN" altLang="en-US" dirty="0" smtClean="0"/>
              <a:t>的</a:t>
            </a:r>
            <a:r>
              <a:rPr lang="en-US" altLang="zh-CN" dirty="0" smtClean="0"/>
              <a:t>domain</a:t>
            </a:r>
            <a:r>
              <a:rPr lang="zh-CN" altLang="en-US" dirty="0" smtClean="0"/>
              <a:t>是由</a:t>
            </a:r>
            <a:r>
              <a:rPr lang="en-US" altLang="zh-CN" dirty="0" smtClean="0"/>
              <a:t>path</a:t>
            </a:r>
            <a:r>
              <a:rPr lang="zh-CN" altLang="en-US" dirty="0" smtClean="0"/>
              <a:t>决定的</a:t>
            </a:r>
            <a:endParaRPr lang="en-US" altLang="zh-CN" dirty="0" smtClean="0"/>
          </a:p>
          <a:p>
            <a:pPr marL="285750" indent="-285750">
              <a:buFont typeface="Arial" panose="020B0604020202020204" pitchFamily="34" charset="0"/>
              <a:buChar char="•"/>
            </a:pPr>
            <a:r>
              <a:rPr lang="zh-CN" altLang="en-US" dirty="0" smtClean="0"/>
              <a:t>相同的是两个都是</a:t>
            </a:r>
            <a:r>
              <a:rPr lang="en-US" altLang="zh-CN" dirty="0" smtClean="0"/>
              <a:t>Kernel</a:t>
            </a:r>
            <a:r>
              <a:rPr lang="zh-CN" altLang="en-US" dirty="0" smtClean="0"/>
              <a:t>的一个</a:t>
            </a:r>
            <a:r>
              <a:rPr lang="en-US" altLang="zh-CN" smtClean="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485"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smtClean="0">
                <a:solidFill>
                  <a:srgbClr val="FF0000"/>
                </a:solidFill>
              </a:rPr>
              <a:t>BucketSort</a:t>
            </a:r>
            <a:r>
              <a:rPr kumimoji="1" lang="zh-CN" altLang="en-US" b="1" dirty="0" smtClean="0">
                <a:solidFill>
                  <a:srgbClr val="FF0000"/>
                </a:solidFill>
              </a:rPr>
              <a:t>不足</a:t>
            </a:r>
            <a:endParaRPr kumimoji="1" lang="en-US" altLang="zh-CN" b="1" dirty="0" smtClean="0">
              <a:solidFill>
                <a:srgbClr val="FF0000"/>
              </a:solidFill>
            </a:endParaRPr>
          </a:p>
          <a:p>
            <a:r>
              <a:rPr lang="zh-CN" altLang="en-US" dirty="0" smtClean="0"/>
              <a:t>只能在</a:t>
            </a:r>
            <a:r>
              <a:rPr lang="en-US" altLang="zh-CN" dirty="0" smtClean="0"/>
              <a:t>input</a:t>
            </a:r>
            <a:r>
              <a:rPr lang="zh-CN" altLang="en-US" dirty="0" smtClean="0"/>
              <a:t>所有元素都在某个区间时有效（比如都在</a:t>
            </a:r>
            <a:r>
              <a:rPr lang="en-US" altLang="zh-CN" dirty="0" smtClean="0"/>
              <a:t>0.0~1.0</a:t>
            </a:r>
            <a:r>
              <a:rPr lang="zh-CN" altLang="en-US" dirty="0" smtClean="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smtClean="0"/>
              <a:t>还有</a:t>
            </a:r>
            <a:r>
              <a:rPr lang="en-US" altLang="zh-CN" dirty="0" smtClean="0"/>
              <a:t>map</a:t>
            </a:r>
            <a:r>
              <a:rPr lang="zh-CN" altLang="en-US" dirty="0" smtClean="0"/>
              <a:t>构造，这个和</a:t>
            </a:r>
            <a:r>
              <a:rPr lang="en-US" altLang="zh-CN" dirty="0" err="1" smtClean="0"/>
              <a:t>Unordered_map</a:t>
            </a:r>
            <a:r>
              <a:rPr lang="zh-CN" altLang="en-US" dirty="0" smtClean="0"/>
              <a:t>表面上一样，只是内部来讲</a:t>
            </a:r>
            <a:r>
              <a:rPr lang="en-US" altLang="zh-CN" dirty="0" smtClean="0"/>
              <a:t>map</a:t>
            </a:r>
            <a:r>
              <a:rPr lang="zh-CN" altLang="en-US" dirty="0" smtClean="0"/>
              <a:t>是</a:t>
            </a:r>
            <a:r>
              <a:rPr lang="en-US" altLang="zh-CN" dirty="0" smtClean="0"/>
              <a:t>tree</a:t>
            </a:r>
            <a:r>
              <a:rPr lang="zh-CN" altLang="en-US" dirty="0" smtClean="0"/>
              <a:t>实现，</a:t>
            </a:r>
            <a:r>
              <a:rPr lang="en-US" altLang="zh-CN" dirty="0" err="1" smtClean="0"/>
              <a:t>unordered_map</a:t>
            </a:r>
            <a:r>
              <a:rPr lang="zh-CN" altLang="en-US" dirty="0" smtClean="0"/>
              <a:t>是</a:t>
            </a:r>
            <a:r>
              <a:rPr lang="en-US" altLang="zh-CN" dirty="0" smtClean="0"/>
              <a:t>Hash</a:t>
            </a:r>
            <a:r>
              <a:rPr lang="zh-CN" altLang="en-US" dirty="0" smtClean="0"/>
              <a:t>表实现</a:t>
            </a:r>
            <a:endParaRPr kumimoji="1" lang="ja-JP" altLang="en-US" dirty="0"/>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smtClean="0"/>
              <a:t>关于</a:t>
            </a:r>
            <a:r>
              <a:rPr lang="en-US" altLang="zh-CN" dirty="0" smtClean="0"/>
              <a:t>software static analysis</a:t>
            </a:r>
            <a:r>
              <a:rPr lang="zh-CN" altLang="en-US" dirty="0" smtClean="0"/>
              <a:t>和 </a:t>
            </a:r>
            <a:r>
              <a:rPr lang="en-US" altLang="zh-CN" dirty="0" smtClean="0"/>
              <a:t>dynamic </a:t>
            </a:r>
            <a:r>
              <a:rPr lang="en-US" altLang="zh-CN" dirty="0"/>
              <a:t>analysis </a:t>
            </a:r>
            <a:r>
              <a:rPr lang="zh-CN" altLang="en-US" dirty="0" smtClean="0"/>
              <a:t>，</a:t>
            </a:r>
            <a:endParaRPr lang="en-US" altLang="zh-CN" dirty="0" smtClean="0"/>
          </a:p>
          <a:p>
            <a:pPr marL="285750" indent="-285750">
              <a:buFont typeface="Arial" panose="020B0604020202020204" pitchFamily="34" charset="0"/>
              <a:buChar char="•"/>
            </a:pPr>
            <a:r>
              <a:rPr kumimoji="1" lang="en-US" altLang="ja-JP" dirty="0" smtClean="0"/>
              <a:t>Synopsys</a:t>
            </a:r>
            <a:r>
              <a:rPr kumimoji="1" lang="zh-CN" altLang="en-US" dirty="0" smtClean="0"/>
              <a:t>的</a:t>
            </a:r>
            <a:r>
              <a:rPr kumimoji="1" lang="en-US" altLang="zh-CN" b="1" dirty="0" err="1" smtClean="0">
                <a:solidFill>
                  <a:srgbClr val="FF0000"/>
                </a:solidFill>
              </a:rPr>
              <a:t>coverity</a:t>
            </a:r>
            <a:r>
              <a:rPr kumimoji="1" lang="zh-CN" altLang="en-US" dirty="0" smtClean="0"/>
              <a:t>是不错的静态</a:t>
            </a:r>
            <a:r>
              <a:rPr lang="en-US" altLang="zh-CN" dirty="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lang="zh-CN" altLang="en-US" dirty="0" smtClean="0"/>
              <a:t>检查</a:t>
            </a:r>
            <a:r>
              <a:rPr lang="en-US" altLang="zh-CN" dirty="0" smtClean="0"/>
              <a:t>source code</a:t>
            </a:r>
            <a:endParaRPr kumimoji="1" lang="en-US" altLang="zh-CN" dirty="0" smtClean="0"/>
          </a:p>
          <a:p>
            <a:pPr marL="742950" lvl="1" indent="-285750">
              <a:buFont typeface="Arial" panose="020B0604020202020204" pitchFamily="34" charset="0"/>
              <a:buChar char="•"/>
            </a:pPr>
            <a:r>
              <a:rPr lang="en-US" altLang="ja-JP" dirty="0" smtClean="0"/>
              <a:t>reduce </a:t>
            </a:r>
            <a:r>
              <a:rPr lang="en-US" altLang="ja-JP" dirty="0"/>
              <a:t>risk and lower overall project cost by identifying critical quality defects and potential security </a:t>
            </a:r>
            <a:r>
              <a:rPr lang="en-US" altLang="ja-JP" dirty="0" smtClean="0"/>
              <a:t>vulnerabilities</a:t>
            </a:r>
          </a:p>
          <a:p>
            <a:pPr marL="285750" indent="-285750">
              <a:buFont typeface="Arial" panose="020B0604020202020204" pitchFamily="34" charset="0"/>
              <a:buChar char="•"/>
            </a:pPr>
            <a:r>
              <a:rPr kumimoji="1" lang="en-US" altLang="zh-CN" b="1" dirty="0" err="1" smtClean="0">
                <a:solidFill>
                  <a:srgbClr val="FF0000"/>
                </a:solidFill>
              </a:rPr>
              <a:t>Valgrind</a:t>
            </a:r>
            <a:r>
              <a:rPr kumimoji="1" lang="zh-CN" altLang="en-US" dirty="0" smtClean="0"/>
              <a:t>是比较通用的动态</a:t>
            </a:r>
            <a:r>
              <a:rPr kumimoji="1" lang="en-US" altLang="zh-CN" dirty="0" smtClean="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kumimoji="1" lang="zh-CN" altLang="en-US" dirty="0" smtClean="0"/>
              <a:t>主要检查有没有</a:t>
            </a:r>
            <a:r>
              <a:rPr kumimoji="1" lang="en-US" altLang="zh-CN" dirty="0" smtClean="0"/>
              <a:t>memory leak</a:t>
            </a:r>
          </a:p>
          <a:p>
            <a:pPr marL="285750" indent="-285750">
              <a:buFont typeface="Arial" panose="020B0604020202020204" pitchFamily="34" charset="0"/>
              <a:buChar char="•"/>
            </a:pPr>
            <a:r>
              <a:rPr lang="zh-CN" altLang="en-US" dirty="0" smtClean="0"/>
              <a:t>除以上之外，</a:t>
            </a:r>
            <a:r>
              <a:rPr lang="en-US" altLang="zh-CN" dirty="0" smtClean="0"/>
              <a:t>Synopsys</a:t>
            </a:r>
            <a:r>
              <a:rPr lang="zh-CN" altLang="en-US" dirty="0" smtClean="0"/>
              <a:t>的</a:t>
            </a:r>
            <a:r>
              <a:rPr lang="en-US" altLang="zh-CN" b="1" dirty="0" err="1" smtClean="0">
                <a:solidFill>
                  <a:srgbClr val="FF0000"/>
                </a:solidFill>
              </a:rPr>
              <a:t>Defensics</a:t>
            </a:r>
            <a:r>
              <a:rPr lang="zh-CN" altLang="en-US" dirty="0" smtClean="0"/>
              <a:t>是</a:t>
            </a:r>
            <a:r>
              <a:rPr lang="en-US" altLang="zh-CN" dirty="0" smtClean="0"/>
              <a:t>fuzzing test</a:t>
            </a:r>
            <a:r>
              <a:rPr lang="zh-CN" altLang="en-US" dirty="0" smtClean="0"/>
              <a:t>工具</a:t>
            </a:r>
            <a:endParaRPr kumimoji="1" lang="en-US" altLang="zh-CN" dirty="0" smtClean="0"/>
          </a:p>
        </p:txBody>
      </p:sp>
    </p:spTree>
    <p:extLst>
      <p:ext uri="{BB962C8B-B14F-4D97-AF65-F5344CB8AC3E}">
        <p14:creationId xmlns:p14="http://schemas.microsoft.com/office/powerpoint/2010/main" val="3615175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smtClean="0"/>
              <a:t>Some techniques to detect </a:t>
            </a:r>
            <a:r>
              <a:rPr kumimoji="1" lang="en-US" altLang="ja-JP" b="1" dirty="0" smtClean="0">
                <a:solidFill>
                  <a:srgbClr val="FF0000"/>
                </a:solidFill>
              </a:rPr>
              <a:t>Buffer Over Flow</a:t>
            </a:r>
            <a:r>
              <a:rPr kumimoji="1" lang="en-US" altLang="ja-JP" dirty="0" smtClean="0"/>
              <a:t>:</a:t>
            </a:r>
          </a:p>
          <a:p>
            <a:pPr marL="285750" indent="-285750">
              <a:buFont typeface="Arial" panose="020B0604020202020204" pitchFamily="34" charset="0"/>
              <a:buChar char="•"/>
            </a:pPr>
            <a:r>
              <a:rPr kumimoji="1" lang="en-US" altLang="ja-JP" dirty="0" smtClean="0">
                <a:solidFill>
                  <a:srgbClr val="FF0000"/>
                </a:solidFill>
              </a:rPr>
              <a:t>Stack </a:t>
            </a:r>
            <a:r>
              <a:rPr kumimoji="1" lang="en-US" altLang="ja-JP" b="1" dirty="0" smtClean="0">
                <a:solidFill>
                  <a:srgbClr val="FF0000"/>
                </a:solidFill>
              </a:rPr>
              <a:t>Canary</a:t>
            </a:r>
          </a:p>
          <a:p>
            <a:pPr marL="742950" lvl="1" indent="-285750">
              <a:buFont typeface="Arial" panose="020B0604020202020204" pitchFamily="34" charset="0"/>
              <a:buChar char="•"/>
            </a:pPr>
            <a:r>
              <a:rPr lang="en-US" altLang="ja-JP" dirty="0" smtClean="0"/>
              <a:t>When a return address is stored in a stack frame, a </a:t>
            </a:r>
            <a:r>
              <a:rPr lang="en-US" altLang="ja-JP" b="1" dirty="0" smtClean="0"/>
              <a:t>canary value </a:t>
            </a:r>
            <a:r>
              <a:rPr lang="en-US" altLang="ja-JP" dirty="0" smtClean="0"/>
              <a:t>is written just before it</a:t>
            </a:r>
          </a:p>
          <a:p>
            <a:pPr marL="742950" lvl="1" indent="-285750">
              <a:buFont typeface="Arial" panose="020B0604020202020204" pitchFamily="34" charset="0"/>
              <a:buChar char="•"/>
            </a:pPr>
            <a:r>
              <a:rPr kumimoji="1" lang="en-US" altLang="ja-JP" dirty="0" smtClean="0"/>
              <a:t>If someone tries to overwrite the return value, the canary value will also be overwritten</a:t>
            </a:r>
          </a:p>
          <a:p>
            <a:pPr marL="285750" indent="-285750">
              <a:buFont typeface="Arial" panose="020B0604020202020204" pitchFamily="34" charset="0"/>
              <a:buChar char="•"/>
            </a:pPr>
            <a:r>
              <a:rPr lang="en-US" altLang="ja-JP" b="1" dirty="0" smtClean="0">
                <a:solidFill>
                  <a:srgbClr val="FF0000"/>
                </a:solidFill>
              </a:rPr>
              <a:t>DEP</a:t>
            </a:r>
            <a:r>
              <a:rPr lang="en-US" altLang="ja-JP" dirty="0" smtClean="0">
                <a:solidFill>
                  <a:srgbClr val="FF0000"/>
                </a:solidFill>
              </a:rPr>
              <a:t> </a:t>
            </a:r>
            <a:r>
              <a:rPr lang="en-US" altLang="ja-JP" dirty="0" smtClean="0"/>
              <a:t>(Data Execution Prevention)</a:t>
            </a:r>
          </a:p>
          <a:p>
            <a:pPr marL="742950" lvl="1" indent="-285750">
              <a:buFont typeface="Arial" panose="020B0604020202020204" pitchFamily="34" charset="0"/>
              <a:buChar char="•"/>
            </a:pPr>
            <a:r>
              <a:rPr kumimoji="1" lang="en-US" altLang="ja-JP" dirty="0" smtClean="0"/>
              <a:t>Prevent certain memory sectors (e.g., stack) from being executed</a:t>
            </a:r>
          </a:p>
          <a:p>
            <a:pPr marL="742950" lvl="1" indent="-285750">
              <a:buFont typeface="Arial" panose="020B0604020202020204" pitchFamily="34" charset="0"/>
              <a:buChar char="•"/>
            </a:pPr>
            <a:r>
              <a:rPr lang="en-US" altLang="ja-JP" dirty="0" smtClean="0"/>
              <a:t>A technique </a:t>
            </a:r>
            <a:r>
              <a:rPr lang="en-US" altLang="ja-JP" b="1" dirty="0" smtClean="0"/>
              <a:t>Return-Oriented Programming </a:t>
            </a:r>
            <a:r>
              <a:rPr lang="en-US" altLang="ja-JP" dirty="0" smtClean="0"/>
              <a:t>(</a:t>
            </a:r>
            <a:r>
              <a:rPr lang="en-US" altLang="ja-JP" b="1" dirty="0" smtClean="0"/>
              <a:t>ROP</a:t>
            </a:r>
            <a:r>
              <a:rPr lang="en-US" altLang="ja-JP" dirty="0" smtClean="0"/>
              <a:t>) can be used to bypass DEP</a:t>
            </a:r>
            <a:endParaRPr kumimoji="1" lang="en-US" altLang="ja-JP" dirty="0" smtClean="0"/>
          </a:p>
          <a:p>
            <a:pPr marL="285750" indent="-285750">
              <a:buFont typeface="Arial" panose="020B0604020202020204" pitchFamily="34" charset="0"/>
              <a:buChar char="•"/>
            </a:pPr>
            <a:r>
              <a:rPr kumimoji="1" lang="en-US" altLang="ja-JP" b="1" dirty="0" smtClean="0">
                <a:solidFill>
                  <a:srgbClr val="FF0000"/>
                </a:solidFill>
              </a:rPr>
              <a:t>ASLR</a:t>
            </a:r>
            <a:r>
              <a:rPr kumimoji="1" lang="en-US" altLang="ja-JP" dirty="0" smtClean="0">
                <a:solidFill>
                  <a:srgbClr val="FF0000"/>
                </a:solidFill>
              </a:rPr>
              <a:t> </a:t>
            </a:r>
            <a:r>
              <a:rPr kumimoji="1" lang="en-US" altLang="ja-JP" dirty="0" smtClean="0"/>
              <a:t>(Address Space Layout Randomization)</a:t>
            </a:r>
          </a:p>
          <a:p>
            <a:pPr marL="742950" lvl="1" indent="-285750">
              <a:buFont typeface="Arial" panose="020B0604020202020204" pitchFamily="34" charset="0"/>
              <a:buChar char="•"/>
            </a:pPr>
            <a:r>
              <a:rPr lang="en-US" altLang="ja-JP" dirty="0" smtClean="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smtClean="0"/>
              <a:t>Registers</a:t>
            </a:r>
          </a:p>
          <a:p>
            <a:pPr marL="285750" indent="-285750">
              <a:buFont typeface="Arial" panose="020B0604020202020204" pitchFamily="34" charset="0"/>
              <a:buChar char="•"/>
            </a:pPr>
            <a:r>
              <a:rPr lang="en-US" altLang="ja-JP" dirty="0" smtClean="0"/>
              <a:t>ESP: a stack pointer, pointing to the most recently pushed element in stack</a:t>
            </a:r>
          </a:p>
          <a:p>
            <a:pPr marL="285750" indent="-285750">
              <a:buFont typeface="Arial" panose="020B0604020202020204" pitchFamily="34" charset="0"/>
              <a:buChar char="•"/>
            </a:pPr>
            <a:r>
              <a:rPr kumimoji="1" lang="en-US" altLang="ja-JP" dirty="0" smtClean="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smtClean="0"/>
              <a:t>EBX: base stack pointer, base address of stack</a:t>
            </a:r>
            <a:endParaRPr lang="en-US" altLang="ja-JP" dirty="0"/>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smtClean="0"/>
              <a:t>EDI</a:t>
            </a:r>
            <a:endParaRPr lang="en-US" altLang="ja-JP" dirty="0"/>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smtClean="0"/>
              <a:t>What is </a:t>
            </a:r>
            <a:r>
              <a:rPr kumimoji="1" lang="en-US" altLang="ja-JP" b="1" dirty="0" smtClean="0">
                <a:solidFill>
                  <a:srgbClr val="FF0000"/>
                </a:solidFill>
              </a:rPr>
              <a:t>Thrashi</a:t>
            </a:r>
            <a:r>
              <a:rPr lang="en-US" altLang="ja-JP" b="1" dirty="0" smtClean="0">
                <a:solidFill>
                  <a:srgbClr val="FF0000"/>
                </a:solidFill>
              </a:rPr>
              <a:t>ng</a:t>
            </a:r>
            <a:r>
              <a:rPr lang="en-US" altLang="ja-JP" dirty="0" smtClean="0">
                <a:solidFill>
                  <a:srgbClr val="FF0000"/>
                </a:solidFill>
              </a:rPr>
              <a:t> </a:t>
            </a:r>
            <a:r>
              <a:rPr lang="en-US" altLang="ja-JP" dirty="0" smtClean="0"/>
              <a:t>(in OS):</a:t>
            </a:r>
          </a:p>
          <a:p>
            <a:pPr marL="285750" indent="-285750">
              <a:buFont typeface="Arial" panose="020B0604020202020204" pitchFamily="34" charset="0"/>
              <a:buChar char="•"/>
            </a:pPr>
            <a:r>
              <a:rPr lang="en-US" altLang="ja-JP" b="1" dirty="0" smtClean="0"/>
              <a:t>(</a:t>
            </a:r>
            <a:r>
              <a:rPr lang="zh-CN" altLang="en-US" b="1" dirty="0" smtClean="0"/>
              <a:t>背景</a:t>
            </a:r>
            <a:r>
              <a:rPr lang="en-US" altLang="ja-JP" b="1" dirty="0" smtClean="0"/>
              <a:t>) Page </a:t>
            </a:r>
            <a:r>
              <a:rPr lang="en-US" altLang="ja-JP" b="1" dirty="0"/>
              <a:t>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r>
              <a:rPr lang="en-US" altLang="ja-JP" dirty="0" smtClean="0"/>
              <a:t>.</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a:t>
            </a:r>
            <a:r>
              <a:rPr lang="en-US" altLang="ja-JP" b="1" dirty="0" smtClean="0">
                <a:solidFill>
                  <a:srgbClr val="FF0000"/>
                </a:solidFill>
              </a:rPr>
              <a:t>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smtClean="0"/>
              <a:t>In </a:t>
            </a:r>
            <a:r>
              <a:rPr lang="en-US" altLang="ja-JP" dirty="0"/>
              <a:t>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smtClean="0"/>
              <a:t>　</a:t>
            </a:r>
            <a:r>
              <a:rPr lang="en-US" altLang="ja-JP" dirty="0" smtClean="0"/>
              <a:t>AKA, </a:t>
            </a:r>
            <a:r>
              <a:rPr lang="en-US" altLang="ja-JP" b="1" dirty="0" err="1" smtClean="0"/>
              <a:t>mutex</a:t>
            </a:r>
            <a:r>
              <a:rPr lang="en-US" altLang="ja-JP" dirty="0" smtClean="0"/>
              <a:t> (mutual exclusion)</a:t>
            </a:r>
            <a:r>
              <a:rPr lang="en-US" altLang="ja-JP" dirty="0"/>
              <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smtClean="0">
                <a:solidFill>
                  <a:srgbClr val="FF0000"/>
                </a:solidFill>
              </a:rPr>
              <a:t>#pragma once </a:t>
            </a:r>
            <a:r>
              <a:rPr lang="zh-CN" altLang="en-US" dirty="0" smtClean="0"/>
              <a:t>啥意思？</a:t>
            </a:r>
            <a:endParaRPr lang="en-US" altLang="zh-CN" dirty="0" smtClean="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smtClean="0">
                <a:solidFill>
                  <a:srgbClr val="FF0000"/>
                </a:solidFill>
              </a:rPr>
              <a:t>Big Endian </a:t>
            </a:r>
            <a:r>
              <a:rPr lang="en-US" altLang="zh-CN" dirty="0" smtClean="0"/>
              <a:t>vs. </a:t>
            </a:r>
            <a:r>
              <a:rPr lang="en-US" altLang="zh-CN" b="1" dirty="0" smtClean="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endParaRPr lang="en-US" altLang="ja-JP" dirty="0" smtClean="0"/>
          </a:p>
          <a:p>
            <a:pPr marL="285750" indent="-285750">
              <a:buFont typeface="Arial" panose="020B0604020202020204" pitchFamily="34" charset="0"/>
              <a:buChar char="•"/>
            </a:pPr>
            <a:r>
              <a:rPr lang="en-US" altLang="ja-JP" b="1" dirty="0"/>
              <a:t>Little Endian </a:t>
            </a:r>
            <a:r>
              <a:rPr lang="en-US" altLang="ja-JP" dirty="0"/>
              <a:t>bytes are stored in reverse </a:t>
            </a:r>
            <a:r>
              <a:rPr lang="en-US" altLang="ja-JP" dirty="0" smtClean="0"/>
              <a:t>order</a:t>
            </a:r>
          </a:p>
          <a:p>
            <a:pPr marL="285750" indent="-285750">
              <a:buFont typeface="Arial" panose="020B0604020202020204" pitchFamily="34" charset="0"/>
              <a:buChar char="•"/>
            </a:pPr>
            <a:r>
              <a:rPr kumimoji="1" lang="en-US" altLang="zh-CN" dirty="0" smtClean="0"/>
              <a:t>E.g., </a:t>
            </a:r>
            <a:r>
              <a:rPr kumimoji="1" lang="zh-CN" altLang="en-US" dirty="0" smtClean="0"/>
              <a:t>存储</a:t>
            </a:r>
            <a:r>
              <a:rPr kumimoji="1" lang="en-US" altLang="zh-CN" dirty="0" smtClean="0"/>
              <a:t>0x01234567</a:t>
            </a:r>
            <a:r>
              <a:rPr kumimoji="1" lang="zh-CN" altLang="en-US" dirty="0" smtClean="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smtClean="0">
                <a:solidFill>
                  <a:srgbClr val="FF0000"/>
                </a:solidFill>
              </a:rPr>
              <a:t>5W1H</a:t>
            </a:r>
            <a:r>
              <a:rPr kumimoji="1" lang="en-US" altLang="ja-JP" dirty="0" smtClean="0"/>
              <a:t>(</a:t>
            </a:r>
            <a:r>
              <a:rPr kumimoji="1" lang="zh-CN" altLang="en-US" dirty="0" smtClean="0"/>
              <a:t>给</a:t>
            </a:r>
            <a:r>
              <a:rPr kumimoji="1" lang="en-US" altLang="zh-CN" dirty="0" smtClean="0"/>
              <a:t>Toyota</a:t>
            </a:r>
            <a:r>
              <a:rPr kumimoji="1" lang="zh-CN" altLang="en-US" dirty="0" smtClean="0"/>
              <a:t>作报告的时候经常用到</a:t>
            </a:r>
            <a:r>
              <a:rPr kumimoji="1" lang="en-US" altLang="ja-JP" dirty="0" smtClean="0"/>
              <a:t>)</a:t>
            </a:r>
          </a:p>
          <a:p>
            <a:pPr marL="285750" indent="-285750">
              <a:buFont typeface="Arial" panose="020B0604020202020204" pitchFamily="34" charset="0"/>
              <a:buChar char="•"/>
            </a:pPr>
            <a:r>
              <a:rPr lang="en-US" altLang="ja-JP" dirty="0" smtClean="0"/>
              <a:t>Who</a:t>
            </a:r>
          </a:p>
          <a:p>
            <a:pPr marL="285750" indent="-285750">
              <a:buFont typeface="Arial" panose="020B0604020202020204" pitchFamily="34" charset="0"/>
              <a:buChar char="•"/>
            </a:pPr>
            <a:r>
              <a:rPr kumimoji="1" lang="en-US" altLang="ja-JP" dirty="0" smtClean="0"/>
              <a:t>When</a:t>
            </a:r>
          </a:p>
          <a:p>
            <a:pPr marL="285750" indent="-285750">
              <a:buFont typeface="Arial" panose="020B0604020202020204" pitchFamily="34" charset="0"/>
              <a:buChar char="•"/>
            </a:pPr>
            <a:r>
              <a:rPr lang="en-US" altLang="ja-JP" dirty="0" smtClean="0"/>
              <a:t>Where</a:t>
            </a:r>
          </a:p>
          <a:p>
            <a:pPr marL="285750" indent="-285750">
              <a:buFont typeface="Arial" panose="020B0604020202020204" pitchFamily="34" charset="0"/>
              <a:buChar char="•"/>
            </a:pPr>
            <a:r>
              <a:rPr kumimoji="1" lang="en-US" altLang="ja-JP" dirty="0" smtClean="0"/>
              <a:t>What</a:t>
            </a:r>
          </a:p>
          <a:p>
            <a:pPr marL="285750" indent="-285750">
              <a:buFont typeface="Arial" panose="020B0604020202020204" pitchFamily="34" charset="0"/>
              <a:buChar char="•"/>
            </a:pPr>
            <a:r>
              <a:rPr lang="en-US" altLang="ja-JP" dirty="0" smtClean="0"/>
              <a:t>Why</a:t>
            </a:r>
          </a:p>
          <a:p>
            <a:pPr marL="285750" indent="-285750">
              <a:buFont typeface="Arial" panose="020B0604020202020204" pitchFamily="34" charset="0"/>
              <a:buChar char="•"/>
            </a:pPr>
            <a:r>
              <a:rPr kumimoji="1" lang="en-US" altLang="ja-JP" dirty="0" smtClean="0"/>
              <a:t>How</a:t>
            </a:r>
            <a:endParaRPr kumimoji="1" lang="ja-JP" altLang="en-US" dirty="0"/>
          </a:p>
        </p:txBody>
      </p:sp>
      <p:sp>
        <p:nvSpPr>
          <p:cNvPr id="3" name="テキスト ボックス 2"/>
          <p:cNvSpPr txBox="1"/>
          <p:nvPr/>
        </p:nvSpPr>
        <p:spPr>
          <a:xfrm>
            <a:off x="4671" y="2987824"/>
            <a:ext cx="4695003" cy="2585323"/>
          </a:xfrm>
          <a:prstGeom prst="rect">
            <a:avLst/>
          </a:prstGeom>
          <a:noFill/>
        </p:spPr>
        <p:txBody>
          <a:bodyPr wrap="none" rtlCol="0">
            <a:spAutoFit/>
          </a:bodyPr>
          <a:lstStyle/>
          <a:p>
            <a:r>
              <a:rPr kumimoji="1" lang="en-US" altLang="ja-JP" b="1" dirty="0" smtClean="0">
                <a:solidFill>
                  <a:srgbClr val="FF0000"/>
                </a:solidFill>
              </a:rPr>
              <a:t>HTML</a:t>
            </a:r>
            <a:r>
              <a:rPr kumimoji="1" lang="en-US" altLang="ja-JP" dirty="0" smtClean="0"/>
              <a:t> (</a:t>
            </a:r>
            <a:r>
              <a:rPr lang="en-US" altLang="ja-JP" dirty="0"/>
              <a:t>Hyper Text Markup Language</a:t>
            </a:r>
            <a:r>
              <a:rPr kumimoji="1" lang="en-US" altLang="ja-JP" dirty="0" smtClean="0"/>
              <a:t>)</a:t>
            </a:r>
          </a:p>
          <a:p>
            <a:pPr marL="285750" indent="-285750">
              <a:buFont typeface="Arial" panose="020B0604020202020204" pitchFamily="34" charset="0"/>
              <a:buChar char="•"/>
            </a:pPr>
            <a:r>
              <a:rPr lang="zh-CN" altLang="en-US" dirty="0" smtClean="0"/>
              <a:t>很多网页看其</a:t>
            </a:r>
            <a:r>
              <a:rPr lang="en-US" altLang="zh-CN" dirty="0" smtClean="0"/>
              <a:t>source code</a:t>
            </a:r>
            <a:r>
              <a:rPr lang="zh-CN" altLang="en-US" dirty="0" smtClean="0"/>
              <a:t>，就是</a:t>
            </a:r>
            <a:r>
              <a:rPr lang="en-US" altLang="zh-CN" dirty="0" smtClean="0"/>
              <a:t>HTML</a:t>
            </a:r>
            <a:r>
              <a:rPr lang="zh-CN" altLang="en-US" dirty="0" smtClean="0"/>
              <a:t>写的</a:t>
            </a:r>
            <a:endParaRPr lang="en-US" altLang="zh-CN" dirty="0" smtClean="0"/>
          </a:p>
          <a:p>
            <a:endParaRPr kumimoji="1" lang="en-US" altLang="ja-JP" dirty="0"/>
          </a:p>
          <a:p>
            <a:r>
              <a:rPr lang="en-US" altLang="ja-JP" b="1" dirty="0" smtClean="0">
                <a:solidFill>
                  <a:srgbClr val="FF0000"/>
                </a:solidFill>
              </a:rPr>
              <a:t>CSS</a:t>
            </a:r>
            <a:r>
              <a:rPr lang="en-US" altLang="ja-JP" dirty="0"/>
              <a:t> </a:t>
            </a:r>
            <a:r>
              <a:rPr lang="en-US" altLang="ja-JP" dirty="0" smtClean="0"/>
              <a:t>(Cascading </a:t>
            </a:r>
            <a:r>
              <a:rPr lang="en-US" altLang="ja-JP" dirty="0"/>
              <a:t>Style </a:t>
            </a:r>
            <a:r>
              <a:rPr lang="en-US" altLang="ja-JP" dirty="0" smtClean="0"/>
              <a:t>Sheets)</a:t>
            </a:r>
          </a:p>
          <a:p>
            <a:endParaRPr kumimoji="1" lang="en-US" altLang="ja-JP" dirty="0"/>
          </a:p>
          <a:p>
            <a:r>
              <a:rPr lang="zh-CN" altLang="en-US" dirty="0" smtClean="0"/>
              <a:t>总体来讲，一个网站应该由</a:t>
            </a:r>
            <a:endParaRPr lang="en-US" altLang="zh-CN" dirty="0" smtClean="0"/>
          </a:p>
          <a:p>
            <a:pPr marL="285750" indent="-285750">
              <a:buFont typeface="Arial" panose="020B0604020202020204" pitchFamily="34" charset="0"/>
              <a:buChar char="•"/>
            </a:pPr>
            <a:r>
              <a:rPr lang="en-US" altLang="ja-JP" dirty="0"/>
              <a:t>HTML markup for document structure, </a:t>
            </a:r>
            <a:endParaRPr lang="en-US" altLang="ja-JP" dirty="0" smtClean="0"/>
          </a:p>
          <a:p>
            <a:pPr marL="285750" indent="-285750">
              <a:buFont typeface="Arial" panose="020B0604020202020204" pitchFamily="34" charset="0"/>
              <a:buChar char="•"/>
            </a:pPr>
            <a:r>
              <a:rPr lang="en-US" altLang="ja-JP" dirty="0" smtClean="0"/>
              <a:t>CSS </a:t>
            </a:r>
            <a:r>
              <a:rPr lang="en-US" altLang="ja-JP" dirty="0"/>
              <a:t>for document style, </a:t>
            </a:r>
            <a:endParaRPr lang="en-US" altLang="ja-JP" dirty="0" smtClean="0"/>
          </a:p>
          <a:p>
            <a:pPr marL="285750" indent="-285750">
              <a:buFont typeface="Arial" panose="020B0604020202020204" pitchFamily="34" charset="0"/>
              <a:buChar char="•"/>
            </a:pPr>
            <a:r>
              <a:rPr lang="en-US" altLang="ja-JP" dirty="0" smtClean="0"/>
              <a:t>JavaScript </a:t>
            </a:r>
            <a:r>
              <a:rPr lang="en-US" altLang="ja-JP" dirty="0"/>
              <a:t>for application logic</a:t>
            </a:r>
            <a:endParaRPr kumimoji="1" lang="ja-JP" altLang="en-US" dirty="0"/>
          </a:p>
        </p:txBody>
      </p:sp>
      <p:sp>
        <p:nvSpPr>
          <p:cNvPr id="4" name="テキスト ボックス 3"/>
          <p:cNvSpPr txBox="1"/>
          <p:nvPr/>
        </p:nvSpPr>
        <p:spPr>
          <a:xfrm>
            <a:off x="4671" y="6444208"/>
            <a:ext cx="8261749" cy="923330"/>
          </a:xfrm>
          <a:prstGeom prst="rect">
            <a:avLst/>
          </a:prstGeom>
          <a:noFill/>
        </p:spPr>
        <p:txBody>
          <a:bodyPr wrap="none" rtlCol="0">
            <a:spAutoFit/>
          </a:bodyPr>
          <a:lstStyle/>
          <a:p>
            <a:r>
              <a:rPr kumimoji="1" lang="zh-CN" altLang="en-US" dirty="0" smtClean="0"/>
              <a:t>在</a:t>
            </a:r>
            <a:r>
              <a:rPr kumimoji="1" lang="en-US" altLang="zh-CN" dirty="0" err="1" smtClean="0"/>
              <a:t>cpp</a:t>
            </a:r>
            <a:r>
              <a:rPr kumimoji="1" lang="zh-CN" altLang="en-US" dirty="0" smtClean="0"/>
              <a:t>中，</a:t>
            </a:r>
            <a:r>
              <a:rPr lang="en-US" altLang="zh-CN" dirty="0" smtClean="0"/>
              <a:t>reference</a:t>
            </a:r>
            <a:r>
              <a:rPr kumimoji="1" lang="zh-CN" altLang="en-US" dirty="0" smtClean="0"/>
              <a:t>和</a:t>
            </a:r>
            <a:r>
              <a:rPr kumimoji="1" lang="en-US" altLang="zh-CN" dirty="0" smtClean="0"/>
              <a:t>pointer</a:t>
            </a:r>
            <a:r>
              <a:rPr kumimoji="1" lang="zh-CN" altLang="en-US" dirty="0" smtClean="0"/>
              <a:t>的不同是，</a:t>
            </a:r>
            <a:endParaRPr kumimoji="1" lang="en-US" altLang="zh-CN" dirty="0" smtClean="0"/>
          </a:p>
          <a:p>
            <a:r>
              <a:rPr lang="en-US" altLang="zh-CN" dirty="0" smtClean="0"/>
              <a:t>Pointer</a:t>
            </a:r>
            <a:r>
              <a:rPr lang="zh-CN" altLang="en-US" dirty="0" smtClean="0"/>
              <a:t>是一个变量，其内容是地址，并且要用</a:t>
            </a:r>
            <a:r>
              <a:rPr lang="en-US" altLang="zh-CN" dirty="0" smtClean="0"/>
              <a:t>4byte</a:t>
            </a:r>
          </a:p>
          <a:p>
            <a:r>
              <a:rPr kumimoji="1" lang="en-US" altLang="ja-JP" dirty="0" smtClean="0"/>
              <a:t>Reference</a:t>
            </a:r>
            <a:r>
              <a:rPr kumimoji="1" lang="zh-CN" altLang="en-US" dirty="0" smtClean="0"/>
              <a:t>是</a:t>
            </a:r>
            <a:r>
              <a:rPr kumimoji="1" lang="zh-CN" altLang="en-US" b="1" dirty="0" smtClean="0"/>
              <a:t>原变量的一个</a:t>
            </a:r>
            <a:r>
              <a:rPr kumimoji="1" lang="en-US" altLang="zh-CN" b="1" dirty="0" smtClean="0"/>
              <a:t>alias</a:t>
            </a:r>
            <a:r>
              <a:rPr kumimoji="1" lang="zh-CN" altLang="en-US" dirty="0" smtClean="0"/>
              <a:t>，可以理解为和原变量是一个东西，不用任何内存</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smtClean="0"/>
              <a:t>一下</a:t>
            </a:r>
            <a:r>
              <a:rPr lang="en-US" altLang="zh-CN" dirty="0" smtClean="0"/>
              <a:t>Link</a:t>
            </a:r>
            <a:r>
              <a:rPr lang="zh-CN" altLang="en-US" dirty="0"/>
              <a:t>给</a:t>
            </a:r>
            <a:r>
              <a:rPr lang="zh-CN" altLang="en-US" dirty="0" smtClean="0"/>
              <a:t>了</a:t>
            </a:r>
            <a:r>
              <a:rPr lang="en-US" altLang="zh-CN" dirty="0" smtClean="0"/>
              <a:t>SSL</a:t>
            </a:r>
            <a:r>
              <a:rPr lang="zh-CN" altLang="en-US" dirty="0" smtClean="0"/>
              <a:t>很好的说明</a:t>
            </a:r>
            <a:endParaRPr lang="en-US" altLang="ja-JP" dirty="0" smtClean="0">
              <a:hlinkClick r:id="rId6"/>
            </a:endParaRPr>
          </a:p>
          <a:p>
            <a:r>
              <a:rPr lang="en-US" altLang="ja-JP" dirty="0" smtClean="0">
                <a:hlinkClick r:id="rId6"/>
              </a:rPr>
              <a:t>https</a:t>
            </a:r>
            <a:r>
              <a:rPr lang="en-US" altLang="ja-JP" dirty="0">
                <a:hlinkClick r:id="rId6"/>
              </a:rPr>
              <a:t>://</a:t>
            </a:r>
            <a:r>
              <a:rPr lang="en-US" altLang="ja-JP" dirty="0" smtClean="0">
                <a:hlinkClick r:id="rId6"/>
              </a:rPr>
              <a:t>security.stackexchange.com/questions/20803/how-does-ssl-tls-work</a:t>
            </a:r>
            <a:endParaRPr lang="en-US" altLang="ja-JP" dirty="0" smtClean="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34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68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12662</TotalTime>
  <Words>20183</Words>
  <Application>Microsoft Office PowerPoint</Application>
  <PresentationFormat>画面に合わせる (4:3)</PresentationFormat>
  <Paragraphs>2062</Paragraphs>
  <Slides>124</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124</vt:i4>
      </vt:variant>
    </vt:vector>
  </HeadingPairs>
  <TitlesOfParts>
    <vt:vector size="128"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1355</cp:revision>
  <dcterms:created xsi:type="dcterms:W3CDTF">2016-01-14T23:49:10Z</dcterms:created>
  <dcterms:modified xsi:type="dcterms:W3CDTF">2018-03-23T03:46:50Z</dcterms:modified>
</cp:coreProperties>
</file>